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6" r:id="rId2"/>
    <p:sldId id="256" r:id="rId3"/>
    <p:sldId id="257" r:id="rId4"/>
    <p:sldId id="267" r:id="rId5"/>
    <p:sldId id="268" r:id="rId6"/>
    <p:sldId id="269" r:id="rId7"/>
    <p:sldId id="276" r:id="rId8"/>
    <p:sldId id="270" r:id="rId9"/>
    <p:sldId id="274" r:id="rId10"/>
    <p:sldId id="272" r:id="rId11"/>
    <p:sldId id="273" r:id="rId12"/>
    <p:sldId id="280" r:id="rId13"/>
    <p:sldId id="281" r:id="rId14"/>
    <p:sldId id="271" r:id="rId15"/>
    <p:sldId id="275" r:id="rId16"/>
    <p:sldId id="259" r:id="rId17"/>
    <p:sldId id="277" r:id="rId18"/>
    <p:sldId id="278" r:id="rId19"/>
    <p:sldId id="279" r:id="rId20"/>
  </p:sldIdLst>
  <p:sldSz cx="18288000" cy="10287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X Typewriter" panose="02000609000000000000" pitchFamily="49" charset="0"/>
      <p:regular r:id="rId25"/>
    </p:embeddedFont>
    <p:embeddedFont>
      <p:font typeface="Daydream" charset="0"/>
      <p:regular r:id="rId26"/>
    </p:embeddedFont>
    <p:embeddedFont>
      <p:font typeface="Italy A" panose="02000503000000020004" pitchFamily="2" charset="0"/>
      <p:boldItalic r:id="rId27"/>
    </p:embeddedFont>
    <p:embeddedFont>
      <p:font typeface="Lulu Font TH" panose="020B0604020202020204" charset="-34"/>
      <p:regular r:id="rId28"/>
    </p:embeddedFont>
    <p:embeddedFont>
      <p:font typeface="American Retro" panose="03010101010101010101" pitchFamily="66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958" y="3011517"/>
            <a:ext cx="8717540" cy="5785277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4502" y="3029577"/>
            <a:ext cx="8717540" cy="5785277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065958" y="1034716"/>
            <a:ext cx="14698042" cy="13942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459"/>
              </a:lnSpc>
              <a:spcBef>
                <a:spcPct val="0"/>
              </a:spcBef>
            </a:pPr>
            <a:r>
              <a:rPr lang="ru-RU" sz="8000" b="1" dirty="0" smtClean="0">
                <a:solidFill>
                  <a:schemeClr val="bg1"/>
                </a:solidFill>
                <a:latin typeface="Italy A" panose="02000503000000020004" pitchFamily="2" charset="0"/>
                <a:ea typeface="Daydream"/>
                <a:cs typeface="Daydream"/>
                <a:sym typeface="Daydream"/>
              </a:rPr>
              <a:t>А. И. Герцен «Былое и думы»</a:t>
            </a:r>
            <a:endParaRPr lang="en-US" sz="8000" b="1" dirty="0">
              <a:solidFill>
                <a:schemeClr val="bg1"/>
              </a:solidFill>
              <a:latin typeface="Italy A" panose="02000503000000020004" pitchFamily="2" charset="0"/>
              <a:ea typeface="Daydream"/>
              <a:cs typeface="Daydream"/>
              <a:sym typeface="Daydream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363232" y="7242751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8022" r="-40064"/>
            </a:stretch>
          </a:blipFill>
        </p:spPr>
      </p:sp>
      <p:sp>
        <p:nvSpPr>
          <p:cNvPr id="8" name="TextBox 7"/>
          <p:cNvSpPr txBox="1"/>
          <p:nvPr/>
        </p:nvSpPr>
        <p:spPr>
          <a:xfrm>
            <a:off x="2362201" y="3272892"/>
            <a:ext cx="13411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latin typeface="X Typewriter" panose="02000609000000000000" pitchFamily="49" charset="0"/>
                <a:ea typeface="X Typewriter" panose="02000609000000000000" pitchFamily="49" charset="0"/>
              </a:rPr>
              <a:t>Прочитайте текст и ответьте на вопрос</a:t>
            </a:r>
            <a:r>
              <a:rPr lang="ru-RU" sz="6600" dirty="0" smtClean="0">
                <a:latin typeface="X Typewriter" panose="02000609000000000000" pitchFamily="49" charset="0"/>
                <a:ea typeface="X Typewriter" panose="02000609000000000000" pitchFamily="49" charset="0"/>
              </a:rPr>
              <a:t>:</a:t>
            </a:r>
          </a:p>
          <a:p>
            <a:r>
              <a:rPr lang="ru-RU" sz="6600" dirty="0">
                <a:latin typeface="X Typewriter" panose="02000609000000000000" pitchFamily="49" charset="0"/>
                <a:ea typeface="X Typewriter" panose="02000609000000000000" pitchFamily="49" charset="0"/>
              </a:rPr>
              <a:t> </a:t>
            </a:r>
          </a:p>
          <a:p>
            <a:pPr algn="ctr"/>
            <a:r>
              <a:rPr lang="ru-RU" sz="6600" dirty="0" smtClean="0">
                <a:latin typeface="X Typewriter" panose="02000609000000000000" pitchFamily="49" charset="0"/>
                <a:ea typeface="X Typewriter" panose="02000609000000000000" pitchFamily="49" charset="0"/>
              </a:rPr>
              <a:t>Какое </a:t>
            </a:r>
            <a:r>
              <a:rPr lang="ru-RU" sz="6600" dirty="0">
                <a:latin typeface="X Typewriter" panose="02000609000000000000" pitchFamily="49" charset="0"/>
                <a:ea typeface="X Typewriter" panose="02000609000000000000" pitchFamily="49" charset="0"/>
              </a:rPr>
              <a:t>явление отмечает автор в книге? </a:t>
            </a:r>
          </a:p>
        </p:txBody>
      </p:sp>
    </p:spTree>
    <p:extLst>
      <p:ext uri="{BB962C8B-B14F-4D97-AF65-F5344CB8AC3E}">
        <p14:creationId xmlns:p14="http://schemas.microsoft.com/office/powerpoint/2010/main" val="52732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746706"/>
              </p:ext>
            </p:extLst>
          </p:nvPr>
        </p:nvGraphicFramePr>
        <p:xfrm>
          <a:off x="381000" y="266700"/>
          <a:ext cx="17449800" cy="9238841"/>
        </p:xfrm>
        <a:graphic>
          <a:graphicData uri="http://schemas.openxmlformats.org/drawingml/2006/table">
            <a:tbl>
              <a:tblPr firstRow="1" firstCol="1" bandRow="1"/>
              <a:tblGrid>
                <a:gridCol w="4800600">
                  <a:extLst>
                    <a:ext uri="{9D8B030D-6E8A-4147-A177-3AD203B41FA5}">
                      <a16:colId xmlns:a16="http://schemas.microsoft.com/office/drawing/2014/main" val="2993789636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835065410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val="4054023472"/>
                    </a:ext>
                  </a:extLst>
                </a:gridCol>
              </a:tblGrid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Вопросы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Славянофильство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Западничество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6222223"/>
                  </a:ext>
                </a:extLst>
              </a:tr>
              <a:tr h="94819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Представители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И. С.</a:t>
                      </a:r>
                      <a:r>
                        <a:rPr lang="ru-RU" sz="3600" baseline="0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 Аксаков, К. С. Аксаков, А. С. Хомяков, И. В. Киреевский, Ю. Ф. Самарин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3600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Т. Н. Грановский,</a:t>
                      </a:r>
                      <a:r>
                        <a:rPr lang="ru-RU" sz="3600" baseline="0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 К. Д. </a:t>
                      </a:r>
                      <a:r>
                        <a:rPr lang="ru-RU" sz="3600" baseline="0" dirty="0" err="1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Кавелин</a:t>
                      </a:r>
                      <a:r>
                        <a:rPr lang="ru-RU" sz="3600" baseline="0" dirty="0" smtClean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, Б. Н. Чичерин, В. Г. Белинский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85891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Взгляды на государственную власть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Сохранение самодержавия, необходимо созывать Земский собор для того, чтобы спрашивать мнение народа.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Монархия европейского типа: конституционная (парламентская) монархия.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224333"/>
                  </a:ext>
                </a:extLst>
              </a:tr>
            </a:tbl>
          </a:graphicData>
        </a:graphic>
      </p:graphicFrame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00" y="8010093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5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023790"/>
              </p:ext>
            </p:extLst>
          </p:nvPr>
        </p:nvGraphicFramePr>
        <p:xfrm>
          <a:off x="381000" y="60559"/>
          <a:ext cx="17449800" cy="10256520"/>
        </p:xfrm>
        <a:graphic>
          <a:graphicData uri="http://schemas.openxmlformats.org/drawingml/2006/table">
            <a:tbl>
              <a:tblPr firstRow="1" firstCol="1" bandRow="1"/>
              <a:tblGrid>
                <a:gridCol w="4800600">
                  <a:extLst>
                    <a:ext uri="{9D8B030D-6E8A-4147-A177-3AD203B41FA5}">
                      <a16:colId xmlns:a16="http://schemas.microsoft.com/office/drawing/2014/main" val="2993789636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835065410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val="4054023472"/>
                    </a:ext>
                  </a:extLst>
                </a:gridCol>
              </a:tblGrid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Отношение к крепостному праву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Крепостное право, которое изначально было обычаем, славянофилы называют злоупотреблением аристократии, то есть отрицательно относятся к нему.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Авторы высказывают правильность реформ Александра I, который делал шаги для установления преград распространения крепостного права. 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603294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Отношение к петровским реформам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Отрицательно относились к реформам Петра I, называя эти реформы злом.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Положительно относились к реформам Петра I, называя его величайшим деятелем и сравнивая его по значению с Иваном IV.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61851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  <a:cs typeface="Times New Roman" panose="02020603050405020304" pitchFamily="18" charset="0"/>
                        </a:rPr>
                        <a:t>Взгляды на путь развития России</a:t>
                      </a: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У России свой собственный путь развития.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600" b="0" i="0" u="none" strike="noStrike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X Typewriter" panose="02000609000000000000" pitchFamily="49" charset="0"/>
                        </a:rPr>
                        <a:t>Россия должна стремиться к европейскому пути развития.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X Typewriter" panose="02000609000000000000" pitchFamily="49" charset="0"/>
                        <a:ea typeface="X Typewriter" panose="02000609000000000000" pitchFamily="49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486136"/>
                  </a:ext>
                </a:extLst>
              </a:tr>
            </a:tbl>
          </a:graphicData>
        </a:graphic>
      </p:graphicFrame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200" y="8050198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8309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Славянофильство</a:t>
            </a:r>
            <a:r>
              <a:rPr lang="ru-RU" sz="60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 </a:t>
            </a:r>
            <a:r>
              <a:rPr lang="ru-RU" sz="60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— направление общественно-политической мысли 1830-1840 гг., представители которого высказывали идею о собственном пути развития России и о созыве Земского собора при сохранении самодержавной власти и отрицательно относились к реформам Петра I</a:t>
            </a:r>
            <a:r>
              <a:rPr lang="ru-RU" sz="60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  <a:endParaRPr lang="ru-RU" sz="60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73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0" y="-342900"/>
            <a:ext cx="14412038" cy="9233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endParaRPr lang="ru-RU" sz="6000" b="1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6000" b="1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Западничество</a:t>
            </a:r>
            <a:r>
              <a:rPr lang="ru-RU" sz="60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 </a:t>
            </a:r>
            <a:r>
              <a:rPr lang="ru-RU" sz="60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— направление общественно-политической мысли 1830-1840 гг., представители которого высказывали идею о стремлении России к европейскому пути развития и о создании в России монархии европейского типа и положительно относились к реформам Петра I.</a:t>
            </a:r>
            <a:endParaRPr lang="ru-RU" sz="60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45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958" y="133350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4502" y="135156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14600" y="1351562"/>
            <a:ext cx="12989595" cy="6832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54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По </a:t>
            </a:r>
            <a:r>
              <a:rPr lang="ru-RU" sz="54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данным источников определите: </a:t>
            </a:r>
            <a:endParaRPr lang="ru-RU" sz="5400" b="1" dirty="0" smtClean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endParaRPr lang="ru-RU" sz="5400" b="1" dirty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54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1). Участников дела петрашевцев и их </a:t>
            </a:r>
            <a:r>
              <a:rPr lang="ru-RU" sz="54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лидера</a:t>
            </a:r>
            <a:endParaRPr lang="ru-RU" sz="5400" b="1" dirty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54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2). Деятельность петрашевцев, их цели и способы достижения цели</a:t>
            </a:r>
            <a:r>
              <a:rPr lang="ru-RU" sz="54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</a:p>
          <a:p>
            <a:pPr algn="r"/>
            <a:r>
              <a:rPr lang="ru-RU" sz="6000" dirty="0" smtClean="0">
                <a:latin typeface="American Retro" panose="03010101010101010101" pitchFamily="66" charset="0"/>
              </a:rPr>
              <a:t>Дополнение</a:t>
            </a:r>
            <a:r>
              <a:rPr lang="ru-RU" sz="6000" dirty="0">
                <a:latin typeface="American Retro" panose="03010101010101010101" pitchFamily="66" charset="0"/>
              </a:rPr>
              <a:t>: Какую особенность можно отметить в данном деле?   </a:t>
            </a:r>
            <a:r>
              <a:rPr lang="ru-RU" sz="6000" b="1" dirty="0" smtClean="0">
                <a:solidFill>
                  <a:srgbClr val="40270F"/>
                </a:solidFill>
                <a:latin typeface="American Retro" panose="03010101010101010101" pitchFamily="66" charset="0"/>
                <a:ea typeface="X Typewriter" panose="02000609000000000000" pitchFamily="49" charset="0"/>
                <a:cs typeface="Lulu Font TH"/>
                <a:sym typeface="Lulu Font TH"/>
              </a:rPr>
              <a:t> </a:t>
            </a:r>
            <a:endParaRPr lang="ru-RU" sz="6000" b="1" dirty="0">
              <a:solidFill>
                <a:srgbClr val="40270F"/>
              </a:solidFill>
              <a:latin typeface="American Retro" panose="03010101010101010101" pitchFamily="66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363232" y="7242751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8022" r="-40064"/>
            </a:stretch>
          </a:blipFill>
        </p:spPr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199" y="-329365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03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94179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3. Революционная мысль 1830-1840-х гг. </a:t>
            </a:r>
            <a:endParaRPr lang="ru-RU" sz="6000" b="1" dirty="0" smtClean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endParaRPr lang="ru-RU" sz="6000" b="1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Кружок М. В. </a:t>
            </a:r>
            <a:r>
              <a:rPr lang="ru-RU" sz="4800" dirty="0" err="1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Буташевича</a:t>
            </a: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-Петрашевского: организация в России </a:t>
            </a:r>
            <a:r>
              <a:rPr lang="ru-RU" sz="48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системы Фурье - фаланг.</a:t>
            </a:r>
          </a:p>
          <a:p>
            <a:pPr algn="just">
              <a:spcBef>
                <a:spcPct val="0"/>
              </a:spcBef>
            </a:pPr>
            <a:endParaRPr lang="ru-RU" sz="48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Особенность кружка – существование тайной группы внутри кружка, лидером которой был Н. А. Спешнев.</a:t>
            </a: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Цель группы — организация переворота в Российской </a:t>
            </a:r>
            <a:r>
              <a:rPr lang="ru-RU" sz="48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империи.</a:t>
            </a:r>
            <a:endParaRPr lang="ru-RU" sz="48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0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05332" y="121138"/>
            <a:ext cx="11550418" cy="12208466"/>
          </a:xfrm>
          <a:custGeom>
            <a:avLst/>
            <a:gdLst/>
            <a:ahLst/>
            <a:cxnLst/>
            <a:rect l="l" t="t" r="r" b="b"/>
            <a:pathLst>
              <a:path w="9037345" h="5997511">
                <a:moveTo>
                  <a:pt x="0" y="0"/>
                </a:moveTo>
                <a:lnTo>
                  <a:pt x="9037346" y="0"/>
                </a:lnTo>
                <a:lnTo>
                  <a:pt x="9037346" y="5997511"/>
                </a:lnTo>
                <a:lnTo>
                  <a:pt x="0" y="59975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26857" y="855157"/>
            <a:ext cx="11067761" cy="8947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По данным источников ответьте на вопросы: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1). Объясните суть теории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русского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общинного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социализма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по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вопросам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а). Какое будущее для России видит автор? В чём разница этого будущего от будущего Европы?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б). Какой фактор способствует такому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будущему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котором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говорит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автор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в). Какие изменения должны произойти в стране, чтобы Россия пришла к этому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будущему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Составьте определение теории </a:t>
            </a:r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русского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общинного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социализма</a:t>
            </a:r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Calibri" panose="020F0502020204030204" pitchFamily="34" charset="0"/>
              </a:rPr>
              <a:t>термину </a:t>
            </a:r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социализм</a:t>
            </a:r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2800" u="sng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2). Определите причину, побудившую автора создать теорию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русского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общинного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X Typewriter" panose="02000609000000000000" pitchFamily="49" charset="0"/>
              </a:rPr>
              <a:t>социализма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800" dirty="0">
                <a:latin typeface="X Typewriter" panose="02000609000000000000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reeform 12"/>
          <p:cNvSpPr/>
          <p:nvPr/>
        </p:nvSpPr>
        <p:spPr>
          <a:xfrm rot="-7378853">
            <a:off x="-1680749" y="-2936344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1" y="0"/>
                </a:lnTo>
                <a:lnTo>
                  <a:pt x="3642851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8022" r="-40064"/>
            </a:stretch>
          </a:blipFill>
        </p:spPr>
      </p:sp>
      <p:sp>
        <p:nvSpPr>
          <p:cNvPr id="13" name="Freeform 13"/>
          <p:cNvSpPr/>
          <p:nvPr/>
        </p:nvSpPr>
        <p:spPr>
          <a:xfrm rot="-7378853">
            <a:off x="15053167" y="-3124390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1" y="0"/>
                </a:lnTo>
                <a:lnTo>
                  <a:pt x="3642851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8022" r="-40064"/>
            </a:stretch>
          </a:blipFill>
        </p:spPr>
      </p:sp>
      <p:grpSp>
        <p:nvGrpSpPr>
          <p:cNvPr id="19" name="Группа 18"/>
          <p:cNvGrpSpPr/>
          <p:nvPr/>
        </p:nvGrpSpPr>
        <p:grpSpPr>
          <a:xfrm>
            <a:off x="13258800" y="419100"/>
            <a:ext cx="4248531" cy="6743700"/>
            <a:chOff x="12898679" y="2902793"/>
            <a:chExt cx="4248531" cy="6743700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 rot="21409098">
              <a:off x="12898679" y="2902793"/>
              <a:ext cx="4248531" cy="6743700"/>
            </a:xfrm>
            <a:prstGeom prst="rect">
              <a:avLst/>
            </a:prstGeom>
            <a:ln w="127000" cap="sq">
              <a:solidFill>
                <a:srgbClr val="000000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680" b="89890" l="4875" r="90000">
                          <a14:foregroundMark x1="31625" y1="18392" x2="31625" y2="18392"/>
                          <a14:foregroundMark x1="29125" y1="20219" x2="29125" y2="20219"/>
                          <a14:foregroundMark x1="26625" y1="21803" x2="26625" y2="21803"/>
                          <a14:foregroundMark x1="25375" y1="24482" x2="25375" y2="24482"/>
                          <a14:foregroundMark x1="26375" y1="22655" x2="38625" y2="15956"/>
                          <a14:backgroundMark x1="68375" y1="74056" x2="68375" y2="74056"/>
                          <a14:backgroundMark x1="49375" y1="50670" x2="49375" y2="50670"/>
                          <a14:backgroundMark x1="52500" y1="57734" x2="52500" y2="57734"/>
                          <a14:backgroundMark x1="50625" y1="53106" x2="48750" y2="5067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6006713" y="2933855"/>
              <a:ext cx="789273" cy="809991"/>
            </a:xfrm>
            <a:prstGeom prst="rect">
              <a:avLst/>
            </a:prstGeom>
          </p:spPr>
        </p:pic>
      </p:grpSp>
      <p:sp>
        <p:nvSpPr>
          <p:cNvPr id="18" name="Прямоугольник 17"/>
          <p:cNvSpPr/>
          <p:nvPr/>
        </p:nvSpPr>
        <p:spPr>
          <a:xfrm>
            <a:off x="12384772" y="7385183"/>
            <a:ext cx="59965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merican Retro" panose="03010101010101010101" pitchFamily="66" charset="0"/>
              </a:rPr>
              <a:t>Александр </a:t>
            </a:r>
            <a:r>
              <a:rPr lang="ru-RU" sz="4400" dirty="0" smtClean="0">
                <a:solidFill>
                  <a:schemeClr val="bg1"/>
                </a:solidFill>
                <a:latin typeface="American Retro" panose="03010101010101010101" pitchFamily="66" charset="0"/>
              </a:rPr>
              <a:t>Иванович Герцен (1812 – 1870 гг.)</a:t>
            </a:r>
            <a:endParaRPr lang="ru-RU" sz="4400" dirty="0">
              <a:solidFill>
                <a:schemeClr val="bg1"/>
              </a:solidFill>
              <a:latin typeface="American Retro" panose="03010101010101010101" pitchFamily="66" charset="0"/>
            </a:endParaRPr>
          </a:p>
        </p:txBody>
      </p:sp>
      <p:pic>
        <p:nvPicPr>
          <p:cNvPr id="20" name="Picture 2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526" y="-270488"/>
            <a:ext cx="3061281" cy="30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9233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4. Теория «русского (общинного) социализма» А. И. Герцена</a:t>
            </a:r>
            <a:r>
              <a:rPr lang="ru-RU" sz="6000" b="1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</a:p>
          <a:p>
            <a:pPr algn="just">
              <a:spcBef>
                <a:spcPct val="0"/>
              </a:spcBef>
            </a:pPr>
            <a:endParaRPr lang="ru-RU" sz="6000" b="1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Теория «русского (общинного) социализма» </a:t>
            </a: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— концепция, разработанная А. И. </a:t>
            </a:r>
            <a:r>
              <a:rPr lang="ru-RU" sz="48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Герценом, </a:t>
            </a: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суть которой заключается в том, что Россия может прийти к социализму, минуя капитализм, так как в стране существует община, в которой справедливо распределена земля и организовано самоуправление</a:t>
            </a:r>
            <a:r>
              <a:rPr lang="ru-RU" sz="48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</a:p>
          <a:p>
            <a:pPr algn="just">
              <a:spcBef>
                <a:spcPct val="0"/>
              </a:spcBef>
            </a:pPr>
            <a:endParaRPr lang="ru-RU" sz="36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68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8309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4. Теория «русского (общинного) социализма» А. И. Герцена.</a:t>
            </a:r>
          </a:p>
          <a:p>
            <a:pPr algn="just">
              <a:spcBef>
                <a:spcPct val="0"/>
              </a:spcBef>
            </a:pPr>
            <a:endParaRPr lang="ru-RU" sz="36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Социализм</a:t>
            </a: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 — общественно-политическое учение, для которых главной ценностью является общественная справедливость, а главным способом её установления – замена частной собственности общественной, а эксплуатации – совместным трудом и братством всех людей.</a:t>
            </a: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61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45836" y="1120590"/>
            <a:ext cx="7153682" cy="8229599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4"/>
                </a:lnTo>
                <a:lnTo>
                  <a:pt x="0" y="47474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388482" y="1104900"/>
            <a:ext cx="7153682" cy="8229599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4"/>
                </a:lnTo>
                <a:lnTo>
                  <a:pt x="0" y="47474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65412" y="-814600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1" y="0"/>
                </a:lnTo>
                <a:lnTo>
                  <a:pt x="4858381" y="4858381"/>
                </a:lnTo>
                <a:lnTo>
                  <a:pt x="0" y="4858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02972">
            <a:off x="-3059425" y="8243145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0" y="0"/>
                </a:moveTo>
                <a:lnTo>
                  <a:pt x="10895814" y="0"/>
                </a:lnTo>
                <a:lnTo>
                  <a:pt x="10895814" y="3315441"/>
                </a:lnTo>
                <a:lnTo>
                  <a:pt x="0" y="33154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778497" flipH="1" flipV="1">
            <a:off x="9804832" y="-1657720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10895814" y="3315440"/>
                </a:moveTo>
                <a:lnTo>
                  <a:pt x="0" y="3315440"/>
                </a:lnTo>
                <a:lnTo>
                  <a:pt x="0" y="0"/>
                </a:lnTo>
                <a:lnTo>
                  <a:pt x="10895814" y="0"/>
                </a:lnTo>
                <a:lnTo>
                  <a:pt x="10895814" y="33154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473400">
            <a:off x="15919157" y="6924758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1" y="0"/>
                </a:lnTo>
                <a:lnTo>
                  <a:pt x="3642851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8022" r="-40064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743200" y="1485900"/>
            <a:ext cx="12493461" cy="75097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3200" dirty="0">
                <a:solidFill>
                  <a:srgbClr val="87603B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Перед вами тезис (обобщённое оценочное суждение), содержащий информацию о различиях во взглядах западников и славянофилов по какому(-им)-либо признаку(-</a:t>
            </a:r>
            <a:r>
              <a:rPr lang="ru-RU" sz="3200" dirty="0" err="1">
                <a:solidFill>
                  <a:srgbClr val="87603B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ам</a:t>
            </a:r>
            <a:r>
              <a:rPr lang="ru-RU" sz="3200" dirty="0">
                <a:solidFill>
                  <a:srgbClr val="87603B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). Приведите два обоснования этого тезиса. Каждое обоснование должно содержать два исторических факта (по одному для каждого из сравниваемых объектов). При обосновании тезиса избегайте рассуждений общего характера</a:t>
            </a:r>
            <a:r>
              <a:rPr lang="ru-RU" sz="3200" dirty="0" smtClean="0">
                <a:solidFill>
                  <a:srgbClr val="87603B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.</a:t>
            </a:r>
          </a:p>
          <a:p>
            <a:pPr algn="just">
              <a:spcBef>
                <a:spcPct val="0"/>
              </a:spcBef>
            </a:pPr>
            <a:endParaRPr lang="ru-RU" sz="3200" dirty="0">
              <a:solidFill>
                <a:srgbClr val="87603B"/>
              </a:solidFill>
              <a:latin typeface="X Typewriter" panose="02000609000000000000" pitchFamily="49" charset="0"/>
              <a:ea typeface="X Typewriter" panose="02000609000000000000" pitchFamily="49" charset="0"/>
              <a:cs typeface="Daydream"/>
              <a:sym typeface="Daydream"/>
            </a:endParaRPr>
          </a:p>
          <a:p>
            <a:pPr algn="ctr">
              <a:spcBef>
                <a:spcPct val="0"/>
              </a:spcBef>
            </a:pPr>
            <a:r>
              <a:rPr lang="ru-RU" sz="4000" b="1" spc="600" dirty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Западники и славянофилы высказывали по-разному свои идеи по поводу отношения к реформам Петра I, самодержавию в России и будущего пути </a:t>
            </a:r>
            <a:r>
              <a:rPr lang="ru-RU" sz="4000" b="1" spc="600" dirty="0" smtClean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Российской </a:t>
            </a:r>
            <a:r>
              <a:rPr lang="ru-RU" sz="4000" b="1" spc="600" dirty="0">
                <a:solidFill>
                  <a:schemeClr val="accent3">
                    <a:lumMod val="50000"/>
                  </a:schemeClr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империи. </a:t>
            </a:r>
          </a:p>
        </p:txBody>
      </p:sp>
    </p:spTree>
    <p:extLst>
      <p:ext uri="{BB962C8B-B14F-4D97-AF65-F5344CB8AC3E}">
        <p14:creationId xmlns:p14="http://schemas.microsoft.com/office/powerpoint/2010/main" val="197308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45836" y="2385923"/>
            <a:ext cx="7153682" cy="4747443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3"/>
                </a:lnTo>
                <a:lnTo>
                  <a:pt x="0" y="47474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388482" y="2370232"/>
            <a:ext cx="7153682" cy="4747443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4"/>
                </a:lnTo>
                <a:lnTo>
                  <a:pt x="0" y="47474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65412" y="-814600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1" y="0"/>
                </a:lnTo>
                <a:lnTo>
                  <a:pt x="4858381" y="4858381"/>
                </a:lnTo>
                <a:lnTo>
                  <a:pt x="0" y="4858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02972">
            <a:off x="-3059425" y="8243145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0" y="0"/>
                </a:moveTo>
                <a:lnTo>
                  <a:pt x="10895814" y="0"/>
                </a:lnTo>
                <a:lnTo>
                  <a:pt x="10895814" y="3315441"/>
                </a:lnTo>
                <a:lnTo>
                  <a:pt x="0" y="33154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778497" flipH="1" flipV="1">
            <a:off x="9804832" y="-1657720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10895814" y="3315440"/>
                </a:moveTo>
                <a:lnTo>
                  <a:pt x="0" y="3315440"/>
                </a:lnTo>
                <a:lnTo>
                  <a:pt x="0" y="0"/>
                </a:lnTo>
                <a:lnTo>
                  <a:pt x="10895814" y="0"/>
                </a:lnTo>
                <a:lnTo>
                  <a:pt x="10895814" y="33154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473400">
            <a:off x="15919157" y="6924758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1" y="0"/>
                </a:lnTo>
                <a:lnTo>
                  <a:pt x="3642851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8022" r="-40064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20858" y="6125044"/>
            <a:ext cx="7046284" cy="1145021"/>
          </a:xfrm>
          <a:custGeom>
            <a:avLst/>
            <a:gdLst/>
            <a:ahLst/>
            <a:cxnLst/>
            <a:rect l="l" t="t" r="r" b="b"/>
            <a:pathLst>
              <a:path w="7046284" h="1145021">
                <a:moveTo>
                  <a:pt x="0" y="0"/>
                </a:moveTo>
                <a:lnTo>
                  <a:pt x="7046284" y="0"/>
                </a:lnTo>
                <a:lnTo>
                  <a:pt x="7046284" y="1145021"/>
                </a:lnTo>
                <a:lnTo>
                  <a:pt x="0" y="114502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17340" y="2527204"/>
            <a:ext cx="12801600" cy="41084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8800" dirty="0">
                <a:latin typeface="X Typewriter" panose="02000609000000000000" pitchFamily="49" charset="0"/>
                <a:ea typeface="X Typewriter" panose="02000609000000000000" pitchFamily="49" charset="0"/>
                <a:cs typeface="Daydream"/>
                <a:sym typeface="Daydream"/>
              </a:rPr>
              <a:t>Общественно-политическая жизнь в 1830-1840-х гг. </a:t>
            </a:r>
            <a:endParaRPr lang="en-US" sz="8800" dirty="0">
              <a:latin typeface="X Typewriter" panose="02000609000000000000" pitchFamily="49" charset="0"/>
              <a:ea typeface="X Typewriter" panose="02000609000000000000" pitchFamily="49" charset="0"/>
              <a:cs typeface="Daydream"/>
              <a:sym typeface="Daydream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5722017" y="6947019"/>
            <a:ext cx="7046284" cy="1145021"/>
          </a:xfrm>
          <a:custGeom>
            <a:avLst/>
            <a:gdLst/>
            <a:ahLst/>
            <a:cxnLst/>
            <a:rect l="l" t="t" r="r" b="b"/>
            <a:pathLst>
              <a:path w="7046284" h="1145021">
                <a:moveTo>
                  <a:pt x="0" y="0"/>
                </a:moveTo>
                <a:lnTo>
                  <a:pt x="7046284" y="0"/>
                </a:lnTo>
                <a:lnTo>
                  <a:pt x="7046284" y="1145022"/>
                </a:lnTo>
                <a:lnTo>
                  <a:pt x="0" y="11450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TextBox 13"/>
          <p:cNvSpPr txBox="1"/>
          <p:nvPr/>
        </p:nvSpPr>
        <p:spPr>
          <a:xfrm>
            <a:off x="6849862" y="6875997"/>
            <a:ext cx="4310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Italy A" panose="02000503000000020004" pitchFamily="2" charset="0"/>
              </a:rPr>
              <a:t>13.02.2025 г. </a:t>
            </a:r>
            <a:endParaRPr lang="ru-RU" sz="4800" dirty="0">
              <a:latin typeface="Italy A" panose="02000503000000020004" pitchFamily="2" charset="0"/>
            </a:endParaRPr>
          </a:p>
        </p:txBody>
      </p:sp>
      <p:pic>
        <p:nvPicPr>
          <p:cNvPr id="15" name="Picture 2" descr="Picture background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503" y="4396584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958" y="133350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4502" y="135156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13562" y="1629831"/>
            <a:ext cx="12989595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48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Прочитайте п. 1 (стр. 98-99) § 11 и выполните задание и ответьте на вопросы: </a:t>
            </a:r>
            <a:endParaRPr lang="ru-RU" sz="4800" dirty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1). Назовите факторы активизации общественной мысли в 1830-1840-е гг. </a:t>
            </a: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2). О каком общественном деятеле идет речь в данном фрагменте? Как называется его труд и когда он его написал? </a:t>
            </a:r>
          </a:p>
        </p:txBody>
      </p:sp>
      <p:sp>
        <p:nvSpPr>
          <p:cNvPr id="6" name="Freeform 6"/>
          <p:cNvSpPr/>
          <p:nvPr/>
        </p:nvSpPr>
        <p:spPr>
          <a:xfrm rot="-4684915">
            <a:off x="-363232" y="7242751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8022" r="-40064"/>
            </a:stretch>
          </a:blipFill>
        </p:spPr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199" y="-329365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86792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1</a:t>
            </a:r>
            <a:r>
              <a:rPr lang="ru-RU" sz="6000" b="1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 Активизации общественной жизни в 1830-1840-е гг. </a:t>
            </a:r>
          </a:p>
          <a:p>
            <a:pPr algn="just">
              <a:spcBef>
                <a:spcPct val="0"/>
              </a:spcBef>
            </a:pPr>
            <a:endParaRPr lang="ru-RU" sz="6000" dirty="0" smtClean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Факторы</a:t>
            </a: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:</a:t>
            </a: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1). Влияние идей немецких философов (И. Канта, И. Фихте, Г. Гегеля). </a:t>
            </a: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2). Влияние печати на распространение и активизацию общественной мысли. </a:t>
            </a:r>
            <a:endParaRPr lang="ru-RU" sz="4800" dirty="0" smtClean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endParaRPr lang="ru-RU" sz="4800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dirty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1836 г. – издание «Философического письма» П. Я. Чаадаева. </a:t>
            </a: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47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45836" y="1425390"/>
            <a:ext cx="7153682" cy="7543799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4"/>
                </a:lnTo>
                <a:lnTo>
                  <a:pt x="0" y="47474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388482" y="1409700"/>
            <a:ext cx="7153682" cy="7543799"/>
          </a:xfrm>
          <a:custGeom>
            <a:avLst/>
            <a:gdLst/>
            <a:ahLst/>
            <a:cxnLst/>
            <a:rect l="l" t="t" r="r" b="b"/>
            <a:pathLst>
              <a:path w="7153682" h="4747443">
                <a:moveTo>
                  <a:pt x="0" y="0"/>
                </a:moveTo>
                <a:lnTo>
                  <a:pt x="7153682" y="0"/>
                </a:lnTo>
                <a:lnTo>
                  <a:pt x="7153682" y="4747444"/>
                </a:lnTo>
                <a:lnTo>
                  <a:pt x="0" y="47474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65412" y="-814600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1" y="0"/>
                </a:lnTo>
                <a:lnTo>
                  <a:pt x="4858381" y="4858381"/>
                </a:lnTo>
                <a:lnTo>
                  <a:pt x="0" y="48583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02972">
            <a:off x="-3059425" y="8243145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0" y="0"/>
                </a:moveTo>
                <a:lnTo>
                  <a:pt x="10895814" y="0"/>
                </a:lnTo>
                <a:lnTo>
                  <a:pt x="10895814" y="3315441"/>
                </a:lnTo>
                <a:lnTo>
                  <a:pt x="0" y="33154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778497" flipH="1" flipV="1">
            <a:off x="9804832" y="-1657720"/>
            <a:ext cx="10895814" cy="3315440"/>
          </a:xfrm>
          <a:custGeom>
            <a:avLst/>
            <a:gdLst/>
            <a:ahLst/>
            <a:cxnLst/>
            <a:rect l="l" t="t" r="r" b="b"/>
            <a:pathLst>
              <a:path w="10895814" h="3315440">
                <a:moveTo>
                  <a:pt x="10895814" y="3315440"/>
                </a:moveTo>
                <a:lnTo>
                  <a:pt x="0" y="3315440"/>
                </a:lnTo>
                <a:lnTo>
                  <a:pt x="0" y="0"/>
                </a:lnTo>
                <a:lnTo>
                  <a:pt x="10895814" y="0"/>
                </a:lnTo>
                <a:lnTo>
                  <a:pt x="10895814" y="33154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473400">
            <a:off x="15919157" y="6924758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1" y="0"/>
                </a:lnTo>
                <a:lnTo>
                  <a:pt x="3642851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8022" r="-40064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971800" y="1943100"/>
            <a:ext cx="11946923" cy="5909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spc="600" dirty="0">
                <a:latin typeface="Italy A" panose="02000503000000020004" pitchFamily="2" charset="0"/>
                <a:ea typeface="X Typewriter" panose="02000609000000000000" pitchFamily="49" charset="0"/>
                <a:cs typeface="Daydream"/>
                <a:sym typeface="Daydream"/>
              </a:rPr>
              <a:t>Инструкции для должностных </a:t>
            </a:r>
            <a:r>
              <a:rPr lang="ru-RU" sz="3200" spc="600" dirty="0" smtClean="0">
                <a:latin typeface="Italy A" panose="02000503000000020004" pitchFamily="2" charset="0"/>
                <a:ea typeface="X Typewriter" panose="02000609000000000000" pitchFamily="49" charset="0"/>
                <a:cs typeface="Daydream"/>
                <a:sym typeface="Daydream"/>
              </a:rPr>
              <a:t>лиц</a:t>
            </a:r>
          </a:p>
          <a:p>
            <a:pPr algn="ctr">
              <a:spcBef>
                <a:spcPct val="0"/>
              </a:spcBef>
            </a:pPr>
            <a:endParaRPr lang="ru-RU" sz="3200" spc="600" dirty="0">
              <a:latin typeface="Italy A" panose="02000503000000020004" pitchFamily="2" charset="0"/>
              <a:ea typeface="X Typewriter" panose="02000609000000000000" pitchFamily="49" charset="0"/>
              <a:cs typeface="Daydream"/>
              <a:sym typeface="Daydream"/>
            </a:endParaRPr>
          </a:p>
          <a:p>
            <a:pPr algn="ctr">
              <a:spcBef>
                <a:spcPct val="0"/>
              </a:spcBef>
            </a:pPr>
            <a:r>
              <a:rPr lang="ru-RU" sz="3200" spc="600" dirty="0">
                <a:latin typeface="Italy A" panose="02000503000000020004" pitchFamily="2" charset="0"/>
                <a:ea typeface="X Typewriter" panose="02000609000000000000" pitchFamily="49" charset="0"/>
                <a:cs typeface="Daydream"/>
                <a:sym typeface="Daydream"/>
              </a:rPr>
              <a:t>Уважаемые должностные лица Третьего отделения Собственной Его Императорского Величества канцелярии. К нам поступило несколько документов, посвященные некоторым направлениям общественно-политической мысли. Как вам известно, нам необходимо пресекать любую крамольную мысль в нашем Отечестве. Представляю вам список поручений для каждого дела. Заметьте, каждое дело пронумеровано!</a:t>
            </a:r>
          </a:p>
        </p:txBody>
      </p:sp>
    </p:spTree>
    <p:extLst>
      <p:ext uri="{BB962C8B-B14F-4D97-AF65-F5344CB8AC3E}">
        <p14:creationId xmlns:p14="http://schemas.microsoft.com/office/powerpoint/2010/main" val="24815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958" y="133350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4502" y="135156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14600" y="1351562"/>
            <a:ext cx="12989595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endParaRPr lang="ru-RU" sz="4800" b="1" dirty="0" smtClean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По </a:t>
            </a:r>
            <a:r>
              <a:rPr lang="ru-RU" sz="48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данным источников определите представителей направления общественно-политической мысли (дела №1 и №2) и их взгляды по вопросам: взгляды на государственную власть, отношение к крепостному праву, отношение к петровским реформам, взгляды на путь развития России</a:t>
            </a:r>
            <a:r>
              <a:rPr lang="ru-RU" sz="48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  <a:endParaRPr lang="ru-RU" sz="4800" b="1" dirty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363232" y="7242751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8022" r="-40064"/>
            </a:stretch>
          </a:blipFill>
        </p:spPr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199" y="-329365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8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066801" y="266700"/>
            <a:ext cx="14412038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6000" b="1" dirty="0" smtClean="0">
                <a:solidFill>
                  <a:schemeClr val="bg1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2. (Название двух направлений)</a:t>
            </a:r>
            <a:endParaRPr lang="ru-RU" sz="6000" b="1" dirty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endParaRPr lang="ru-RU" sz="6000" dirty="0" smtClean="0">
              <a:solidFill>
                <a:schemeClr val="bg1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922304" y="7497796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022" r="-40064"/>
            </a:stretch>
          </a:blipFill>
        </p:spPr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36" b="95316" l="10000" r="89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0" y="7558357"/>
            <a:ext cx="4459437" cy="226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4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8022" r="-40064"/>
            </a:stretch>
          </a:blipFill>
        </p:spPr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86614"/>
              </p:ext>
            </p:extLst>
          </p:nvPr>
        </p:nvGraphicFramePr>
        <p:xfrm>
          <a:off x="381002" y="419100"/>
          <a:ext cx="15925798" cy="9814560"/>
        </p:xfrm>
        <a:graphic>
          <a:graphicData uri="http://schemas.openxmlformats.org/drawingml/2006/table">
            <a:tbl>
              <a:tblPr firstRow="1" firstCol="1" bandRow="1"/>
              <a:tblGrid>
                <a:gridCol w="6257963">
                  <a:extLst>
                    <a:ext uri="{9D8B030D-6E8A-4147-A177-3AD203B41FA5}">
                      <a16:colId xmlns:a16="http://schemas.microsoft.com/office/drawing/2014/main" val="2993789636"/>
                    </a:ext>
                  </a:extLst>
                </a:gridCol>
                <a:gridCol w="4342779">
                  <a:extLst>
                    <a:ext uri="{9D8B030D-6E8A-4147-A177-3AD203B41FA5}">
                      <a16:colId xmlns:a16="http://schemas.microsoft.com/office/drawing/2014/main" val="2835065410"/>
                    </a:ext>
                  </a:extLst>
                </a:gridCol>
                <a:gridCol w="5325056">
                  <a:extLst>
                    <a:ext uri="{9D8B030D-6E8A-4147-A177-3AD203B41FA5}">
                      <a16:colId xmlns:a16="http://schemas.microsoft.com/office/drawing/2014/main" val="4054023472"/>
                    </a:ext>
                  </a:extLst>
                </a:gridCol>
              </a:tblGrid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(Название направления)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(Название направления)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6222223"/>
                  </a:ext>
                </a:extLst>
              </a:tr>
              <a:tr h="94819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Представители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85891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Взгляды на государственную власть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224333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Отношение к крепостному праву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603294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Отношение к петровским реформам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61851"/>
                  </a:ext>
                </a:extLst>
              </a:tr>
              <a:tr h="15782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Взгляды на путь развития России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bg1"/>
                          </a:solidFill>
                          <a:effectLst/>
                          <a:latin typeface="X Typewriter" panose="02000609000000000000" pitchFamily="49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486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3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8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958" y="133350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504502" y="1351561"/>
            <a:ext cx="8717540" cy="7463294"/>
          </a:xfrm>
          <a:custGeom>
            <a:avLst/>
            <a:gdLst/>
            <a:ahLst/>
            <a:cxnLst/>
            <a:rect l="l" t="t" r="r" b="b"/>
            <a:pathLst>
              <a:path w="8717540" h="5785277">
                <a:moveTo>
                  <a:pt x="0" y="0"/>
                </a:moveTo>
                <a:lnTo>
                  <a:pt x="8717540" y="0"/>
                </a:lnTo>
                <a:lnTo>
                  <a:pt x="8717540" y="5785277"/>
                </a:lnTo>
                <a:lnTo>
                  <a:pt x="0" y="578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14600" y="1351562"/>
            <a:ext cx="12989595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endParaRPr lang="ru-RU" sz="4800" b="1" dirty="0" smtClean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  <a:p>
            <a:pPr algn="just">
              <a:spcBef>
                <a:spcPct val="0"/>
              </a:spcBef>
            </a:pPr>
            <a:r>
              <a:rPr lang="ru-RU" sz="48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По </a:t>
            </a:r>
            <a:r>
              <a:rPr lang="ru-RU" sz="4800" b="1" dirty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данным источников определите представителей направления общественно-политической мысли (дела №1 и №2) и их взгляды по вопросам: взгляды на государственную власть, отношение к крепостному праву, отношение к петровским реформам, взгляды на путь развития России</a:t>
            </a:r>
            <a:r>
              <a:rPr lang="ru-RU" sz="4800" b="1" dirty="0" smtClean="0">
                <a:solidFill>
                  <a:srgbClr val="40270F"/>
                </a:solidFill>
                <a:latin typeface="X Typewriter" panose="02000609000000000000" pitchFamily="49" charset="0"/>
                <a:ea typeface="X Typewriter" panose="02000609000000000000" pitchFamily="49" charset="0"/>
                <a:cs typeface="Lulu Font TH"/>
                <a:sym typeface="Lulu Font TH"/>
              </a:rPr>
              <a:t>.</a:t>
            </a:r>
            <a:endParaRPr lang="ru-RU" sz="4800" b="1" dirty="0">
              <a:solidFill>
                <a:srgbClr val="40270F"/>
              </a:solidFill>
              <a:latin typeface="X Typewriter" panose="02000609000000000000" pitchFamily="49" charset="0"/>
              <a:ea typeface="X Typewriter" panose="02000609000000000000" pitchFamily="49" charset="0"/>
              <a:cs typeface="Lulu Font TH"/>
              <a:sym typeface="Lulu Font TH"/>
            </a:endParaRPr>
          </a:p>
        </p:txBody>
      </p:sp>
      <p:sp>
        <p:nvSpPr>
          <p:cNvPr id="6" name="Freeform 6"/>
          <p:cNvSpPr/>
          <p:nvPr/>
        </p:nvSpPr>
        <p:spPr>
          <a:xfrm rot="-4684915">
            <a:off x="-363232" y="7242751"/>
            <a:ext cx="4858381" cy="4858381"/>
          </a:xfrm>
          <a:custGeom>
            <a:avLst/>
            <a:gdLst/>
            <a:ahLst/>
            <a:cxnLst/>
            <a:rect l="l" t="t" r="r" b="b"/>
            <a:pathLst>
              <a:path w="4858381" h="4858381">
                <a:moveTo>
                  <a:pt x="0" y="0"/>
                </a:moveTo>
                <a:lnTo>
                  <a:pt x="4858380" y="0"/>
                </a:lnTo>
                <a:lnTo>
                  <a:pt x="4858380" y="4858380"/>
                </a:lnTo>
                <a:lnTo>
                  <a:pt x="0" y="4858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665203">
            <a:off x="16182429" y="-1159757"/>
            <a:ext cx="3642851" cy="4376914"/>
          </a:xfrm>
          <a:custGeom>
            <a:avLst/>
            <a:gdLst/>
            <a:ahLst/>
            <a:cxnLst/>
            <a:rect l="l" t="t" r="r" b="b"/>
            <a:pathLst>
              <a:path w="3642851" h="4376914">
                <a:moveTo>
                  <a:pt x="0" y="0"/>
                </a:moveTo>
                <a:lnTo>
                  <a:pt x="3642850" y="0"/>
                </a:lnTo>
                <a:lnTo>
                  <a:pt x="3642850" y="4376914"/>
                </a:lnTo>
                <a:lnTo>
                  <a:pt x="0" y="43769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88022" r="-40064"/>
            </a:stretch>
          </a:blipFill>
        </p:spPr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10000" r="90000">
                        <a14:foregroundMark x1="49100" y1="77800" x2="49100" y2="77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199" y="-329365"/>
            <a:ext cx="3602257" cy="360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1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929</Words>
  <Application>Microsoft Office PowerPoint</Application>
  <PresentationFormat>Произвольный</PresentationFormat>
  <Paragraphs>91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Calibri</vt:lpstr>
      <vt:lpstr>X Typewriter</vt:lpstr>
      <vt:lpstr>Daydream</vt:lpstr>
      <vt:lpstr>Italy A</vt:lpstr>
      <vt:lpstr>Arial</vt:lpstr>
      <vt:lpstr>Times New Roman</vt:lpstr>
      <vt:lpstr>Lulu Font TH</vt:lpstr>
      <vt:lpstr>American Retro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and Beige Minimalist Vintage Thesis Defence Presentation</dc:title>
  <dc:creator>Александра Торопыгина</dc:creator>
  <cp:lastModifiedBy>Александра Торопыгина</cp:lastModifiedBy>
  <cp:revision>9</cp:revision>
  <dcterms:created xsi:type="dcterms:W3CDTF">2006-08-16T00:00:00Z</dcterms:created>
  <dcterms:modified xsi:type="dcterms:W3CDTF">2025-02-15T07:26:46Z</dcterms:modified>
  <dc:identifier>DAGSQiJSCr4</dc:identifier>
</cp:coreProperties>
</file>